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5"/>
  </p:notesMasterIdLst>
  <p:sldIdLst>
    <p:sldId id="256" r:id="rId2"/>
    <p:sldId id="364" r:id="rId3"/>
    <p:sldId id="366" r:id="rId4"/>
    <p:sldId id="367" r:id="rId5"/>
    <p:sldId id="290" r:id="rId6"/>
    <p:sldId id="291" r:id="rId7"/>
    <p:sldId id="313" r:id="rId8"/>
    <p:sldId id="371" r:id="rId9"/>
    <p:sldId id="310" r:id="rId10"/>
    <p:sldId id="368" r:id="rId11"/>
    <p:sldId id="311" r:id="rId12"/>
    <p:sldId id="314" r:id="rId13"/>
    <p:sldId id="315" r:id="rId14"/>
    <p:sldId id="316" r:id="rId15"/>
    <p:sldId id="321" r:id="rId16"/>
    <p:sldId id="318" r:id="rId17"/>
    <p:sldId id="322" r:id="rId18"/>
    <p:sldId id="323" r:id="rId19"/>
    <p:sldId id="373" r:id="rId20"/>
    <p:sldId id="325" r:id="rId21"/>
    <p:sldId id="372" r:id="rId22"/>
    <p:sldId id="332" r:id="rId23"/>
    <p:sldId id="271" r:id="rId24"/>
    <p:sldId id="333" r:id="rId25"/>
    <p:sldId id="334" r:id="rId26"/>
    <p:sldId id="335" r:id="rId27"/>
    <p:sldId id="336" r:id="rId28"/>
    <p:sldId id="337" r:id="rId29"/>
    <p:sldId id="338" r:id="rId30"/>
    <p:sldId id="339" r:id="rId31"/>
    <p:sldId id="357" r:id="rId32"/>
    <p:sldId id="363" r:id="rId33"/>
    <p:sldId id="374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17" autoAdjust="0"/>
    <p:restoredTop sz="94660"/>
  </p:normalViewPr>
  <p:slideViewPr>
    <p:cSldViewPr>
      <p:cViewPr varScale="1">
        <p:scale>
          <a:sx n="109" d="100"/>
          <a:sy n="109" d="100"/>
        </p:scale>
        <p:origin x="148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5AACAB-2D82-40AB-A6D6-3F9FA91C3024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3CA4E6-70A7-44FB-9192-8AF4366053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12839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6F7C5A0-487F-4311-A2CB-427C5B6882C0}" type="slidenum">
              <a:rPr lang="ru-RU">
                <a:latin typeface="Arial" charset="0"/>
              </a:rPr>
              <a:pPr/>
              <a:t>21</a:t>
            </a:fld>
            <a:endParaRPr lang="ru-RU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512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B3979-4C3B-468E-AFE8-32CDBBDD2CD3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F2D25-6253-4362-8244-6F620B70BC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B3979-4C3B-468E-AFE8-32CDBBDD2CD3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F2D25-6253-4362-8244-6F620B70BC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B3979-4C3B-468E-AFE8-32CDBBDD2CD3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F2D25-6253-4362-8244-6F620B70BC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762CD-9B2C-44D6-A63F-09B8CC9B1A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38819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D0136D-7EE2-4DC6-938A-F0A82B9039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18465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291EA96A-A004-4A7A-975D-F1F6A650A5D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7892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B3979-4C3B-468E-AFE8-32CDBBDD2CD3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F2D25-6253-4362-8244-6F620B70BC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B3979-4C3B-468E-AFE8-32CDBBDD2CD3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F2D25-6253-4362-8244-6F620B70BC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B3979-4C3B-468E-AFE8-32CDBBDD2CD3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F2D25-6253-4362-8244-6F620B70BC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B3979-4C3B-468E-AFE8-32CDBBDD2CD3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F2D25-6253-4362-8244-6F620B70BC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B3979-4C3B-468E-AFE8-32CDBBDD2CD3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F2D25-6253-4362-8244-6F620B70BC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B3979-4C3B-468E-AFE8-32CDBBDD2CD3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F2D25-6253-4362-8244-6F620B70BC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B3979-4C3B-468E-AFE8-32CDBBDD2CD3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F2D25-6253-4362-8244-6F620B70BC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B3979-4C3B-468E-AFE8-32CDBBDD2CD3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F0F2D25-6253-4362-8244-6F620B70BC6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49B3979-4C3B-468E-AFE8-32CDBBDD2CD3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F0F2D25-6253-4362-8244-6F620B70BC63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jpeg"/><Relationship Id="rId4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1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16632"/>
            <a:ext cx="8858312" cy="1571636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ЧАСТНОЕ ПРОФЕССИОНАЛЬНОЕ</a:t>
            </a:r>
            <a:br>
              <a:rPr lang="ru-RU" sz="2800" dirty="0" smtClean="0"/>
            </a:br>
            <a:r>
              <a:rPr lang="ru-RU" sz="2800" dirty="0" smtClean="0"/>
              <a:t>  ОБРАЗОВАТЕЛЬНОЕ  УЧРЕЖДЕНИЕ</a:t>
            </a:r>
            <a:br>
              <a:rPr lang="ru-RU" sz="2800" dirty="0" smtClean="0"/>
            </a:br>
            <a:r>
              <a:rPr lang="ru-RU" sz="2800" dirty="0" smtClean="0"/>
              <a:t>ИВАНОВСКИЙ ФАРМАЦЕВТИЧЕСКИЙ КОЛЛЕДЖ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5286388"/>
            <a:ext cx="7854696" cy="1000132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СПЕЦИАЛЬНОСТИ  КОЛЛЕДЖА</a:t>
            </a:r>
          </a:p>
          <a:p>
            <a:pPr algn="ctr"/>
            <a:endParaRPr lang="ru-RU" dirty="0"/>
          </a:p>
        </p:txBody>
      </p:sp>
      <p:pic>
        <p:nvPicPr>
          <p:cNvPr id="4" name="Picture 4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2214554"/>
            <a:ext cx="3981457" cy="2985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5574" y="1377393"/>
            <a:ext cx="8229600" cy="61144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Учебно-производственные базы</a:t>
            </a:r>
            <a:br>
              <a:rPr lang="ru-RU" b="1" dirty="0" smtClean="0"/>
            </a:br>
            <a:r>
              <a:rPr lang="ru-RU" b="1" dirty="0" smtClean="0"/>
              <a:t>для специальности Фармация: аптечная сеть колледжа</a:t>
            </a:r>
            <a:endParaRPr lang="ru-RU" b="1" dirty="0"/>
          </a:p>
        </p:txBody>
      </p:sp>
      <p:pic>
        <p:nvPicPr>
          <p:cNvPr id="4" name="Рисунок 3" descr="C:\Users\Пользователь\Downloads\20160325_125549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37"/>
          <a:stretch/>
        </p:blipFill>
        <p:spPr bwMode="auto">
          <a:xfrm>
            <a:off x="107504" y="1988840"/>
            <a:ext cx="4272953" cy="306960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2" descr="C:\Users\User\Desktop\SPA5932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374" y="2937554"/>
            <a:ext cx="4703626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9512" y="5013176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Аптека №1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44008" y="6475212"/>
            <a:ext cx="45363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АПТЕКА №2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333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3"/>
            <a:ext cx="8229600" cy="5760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4400" b="1" dirty="0" smtClean="0">
                <a:solidFill>
                  <a:srgbClr val="C00000"/>
                </a:solidFill>
              </a:rPr>
              <a:t>ПУТЬ В ФАРМАЦИЮ:</a:t>
            </a:r>
            <a:endParaRPr lang="ru-RU" sz="4400" b="1" dirty="0">
              <a:solidFill>
                <a:srgbClr val="C00000"/>
              </a:solidFill>
            </a:endParaRPr>
          </a:p>
        </p:txBody>
      </p:sp>
      <p:pic>
        <p:nvPicPr>
          <p:cNvPr id="5" name="Picture 4" descr="DSC0235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570" y="692360"/>
            <a:ext cx="3008218" cy="2256164"/>
          </a:xfrm>
          <a:prstGeom prst="rect">
            <a:avLst/>
          </a:prstGeom>
          <a:noFill/>
        </p:spPr>
      </p:pic>
      <p:pic>
        <p:nvPicPr>
          <p:cNvPr id="6" name="Picture 4" descr="DSC0283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071" y="3828241"/>
            <a:ext cx="2857488" cy="2143116"/>
          </a:xfrm>
          <a:prstGeom prst="rect">
            <a:avLst/>
          </a:prstGeom>
          <a:noFill/>
        </p:spPr>
      </p:pic>
      <p:pic>
        <p:nvPicPr>
          <p:cNvPr id="8" name="Picture 4" descr="DSC0226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1215830"/>
            <a:ext cx="2857488" cy="2143116"/>
          </a:xfrm>
          <a:prstGeom prst="rect">
            <a:avLst/>
          </a:prstGeom>
          <a:noFill/>
        </p:spPr>
      </p:pic>
      <p:pic>
        <p:nvPicPr>
          <p:cNvPr id="9" name="Picture 5" descr="SPA5230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6065509" y="4625752"/>
            <a:ext cx="3078491" cy="223224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98846" y="1196752"/>
            <a:ext cx="370540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</a:rPr>
              <a:t>- изучение </a:t>
            </a:r>
          </a:p>
          <a:p>
            <a:r>
              <a:rPr lang="ru-RU" sz="2800" b="1" i="1" dirty="0" smtClean="0">
                <a:solidFill>
                  <a:srgbClr val="002060"/>
                </a:solidFill>
              </a:rPr>
              <a:t>медицинских </a:t>
            </a:r>
            <a:r>
              <a:rPr lang="ru-RU" sz="2800" b="1" i="1" dirty="0">
                <a:solidFill>
                  <a:srgbClr val="002060"/>
                </a:solidFill>
              </a:rPr>
              <a:t>и химических </a:t>
            </a:r>
            <a:r>
              <a:rPr lang="ru-RU" sz="2800" b="1" i="1" dirty="0" smtClean="0">
                <a:solidFill>
                  <a:srgbClr val="002060"/>
                </a:solidFill>
              </a:rPr>
              <a:t>дисциплин;</a:t>
            </a:r>
          </a:p>
          <a:p>
            <a:endParaRPr lang="ru-RU" sz="2800" b="1" i="1" dirty="0">
              <a:solidFill>
                <a:srgbClr val="002060"/>
              </a:solidFill>
            </a:endParaRPr>
          </a:p>
          <a:p>
            <a:r>
              <a:rPr lang="ru-RU" sz="2800" b="1" i="1" dirty="0" smtClean="0">
                <a:solidFill>
                  <a:srgbClr val="002060"/>
                </a:solidFill>
              </a:rPr>
              <a:t>лекарствоведения; </a:t>
            </a:r>
          </a:p>
          <a:p>
            <a:endParaRPr lang="ru-RU" sz="2800" b="1" i="1" dirty="0">
              <a:solidFill>
                <a:srgbClr val="002060"/>
              </a:solidFill>
            </a:endParaRPr>
          </a:p>
          <a:p>
            <a:r>
              <a:rPr lang="ru-RU" sz="2800" b="1" i="1" dirty="0" smtClean="0">
                <a:solidFill>
                  <a:srgbClr val="002060"/>
                </a:solidFill>
              </a:rPr>
              <a:t>технологии </a:t>
            </a:r>
            <a:r>
              <a:rPr lang="ru-RU" sz="2800" b="1" i="1" dirty="0">
                <a:solidFill>
                  <a:srgbClr val="002060"/>
                </a:solidFill>
              </a:rPr>
              <a:t>изготовления лекарственных форм.</a:t>
            </a:r>
            <a:br>
              <a:rPr lang="ru-RU" sz="2800" b="1" i="1" dirty="0">
                <a:solidFill>
                  <a:srgbClr val="002060"/>
                </a:solidFill>
              </a:rPr>
            </a:br>
            <a:endParaRPr lang="ru-RU" sz="28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2114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83" name="Rectangle 7"/>
          <p:cNvSpPr>
            <a:spLocks noGrp="1" noChangeArrowheads="1"/>
          </p:cNvSpPr>
          <p:nvPr>
            <p:ph type="title"/>
          </p:nvPr>
        </p:nvSpPr>
        <p:spPr>
          <a:xfrm>
            <a:off x="1131218" y="149407"/>
            <a:ext cx="7313612" cy="1000132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/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>
                <a:solidFill>
                  <a:srgbClr val="FF0000"/>
                </a:solidFill>
              </a:rPr>
              <a:t/>
            </a:r>
            <a:br>
              <a:rPr lang="ru-RU" sz="3600" b="1" dirty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Специальность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</a:rPr>
              <a:t>ТЕХНОЛОГИЯ </a:t>
            </a:r>
            <a:r>
              <a:rPr lang="ru-RU" sz="3600" b="1" dirty="0">
                <a:solidFill>
                  <a:srgbClr val="FF0000"/>
                </a:solidFill>
              </a:rPr>
              <a:t/>
            </a:r>
            <a:br>
              <a:rPr lang="ru-RU" sz="3600" b="1" dirty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ЭСТЕТИЧЕСКИХ УСЛУГ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254985" name="Rectangle 9"/>
          <p:cNvSpPr>
            <a:spLocks noGrp="1" noChangeArrowheads="1"/>
          </p:cNvSpPr>
          <p:nvPr>
            <p:ph type="body" sz="half" idx="2"/>
          </p:nvPr>
        </p:nvSpPr>
        <p:spPr>
          <a:xfrm>
            <a:off x="4788024" y="1357298"/>
            <a:ext cx="4355976" cy="5214974"/>
          </a:xfr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</a:pPr>
            <a:r>
              <a:rPr lang="ru-RU" sz="2800" b="1" i="1" dirty="0">
                <a:solidFill>
                  <a:srgbClr val="7030A0"/>
                </a:solidFill>
              </a:rPr>
              <a:t>Квалификация 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2800" b="1" i="1" dirty="0">
                <a:solidFill>
                  <a:srgbClr val="7030A0"/>
                </a:solidFill>
              </a:rPr>
              <a:t>      </a:t>
            </a:r>
            <a:r>
              <a:rPr lang="ru-RU" sz="2800" b="1" i="1" dirty="0" smtClean="0">
                <a:solidFill>
                  <a:srgbClr val="FF0000"/>
                </a:solidFill>
              </a:rPr>
              <a:t>специалист в области прикладной эстетики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ru-RU" sz="2800" b="1" i="1" dirty="0">
              <a:solidFill>
                <a:srgbClr val="7030A0"/>
              </a:solidFill>
            </a:endParaRPr>
          </a:p>
          <a:p>
            <a:pPr algn="ctr">
              <a:lnSpc>
                <a:spcPct val="80000"/>
              </a:lnSpc>
            </a:pPr>
            <a:r>
              <a:rPr lang="ru-RU" sz="2800" b="1" i="1" dirty="0" smtClean="0">
                <a:solidFill>
                  <a:srgbClr val="7030A0"/>
                </a:solidFill>
              </a:rPr>
              <a:t>Срок </a:t>
            </a:r>
            <a:r>
              <a:rPr lang="ru-RU" sz="2800" b="1" i="1" dirty="0">
                <a:solidFill>
                  <a:srgbClr val="7030A0"/>
                </a:solidFill>
              </a:rPr>
              <a:t>обучения 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2800" b="1" i="1" dirty="0">
                <a:solidFill>
                  <a:srgbClr val="7030A0"/>
                </a:solidFill>
              </a:rPr>
              <a:t>– на базе 9 классов 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2800" b="1" i="1" dirty="0">
                <a:solidFill>
                  <a:srgbClr val="7030A0"/>
                </a:solidFill>
              </a:rPr>
              <a:t>   3 года 10 месяцев </a:t>
            </a:r>
            <a:endParaRPr lang="ru-RU" sz="2800" b="1" i="1" dirty="0" smtClean="0">
              <a:solidFill>
                <a:srgbClr val="7030A0"/>
              </a:solidFill>
            </a:endParaRP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ru-RU" sz="2800" b="1" i="1" dirty="0">
              <a:solidFill>
                <a:srgbClr val="7030A0"/>
              </a:solidFill>
            </a:endParaRP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2800" b="1" i="1" dirty="0">
                <a:solidFill>
                  <a:srgbClr val="7030A0"/>
                </a:solidFill>
              </a:rPr>
              <a:t>– на базе 11 классов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2800" b="1" i="1" dirty="0">
                <a:solidFill>
                  <a:srgbClr val="7030A0"/>
                </a:solidFill>
              </a:rPr>
              <a:t>   2 </a:t>
            </a:r>
            <a:r>
              <a:rPr lang="ru-RU" sz="2800" b="1" i="1" dirty="0" smtClean="0">
                <a:solidFill>
                  <a:srgbClr val="7030A0"/>
                </a:solidFill>
              </a:rPr>
              <a:t>года </a:t>
            </a:r>
            <a:r>
              <a:rPr lang="ru-RU" sz="2800" b="1" i="1" dirty="0">
                <a:solidFill>
                  <a:srgbClr val="7030A0"/>
                </a:solidFill>
              </a:rPr>
              <a:t>10 </a:t>
            </a:r>
            <a:r>
              <a:rPr lang="ru-RU" sz="2800" b="1" i="1" dirty="0" smtClean="0">
                <a:solidFill>
                  <a:srgbClr val="7030A0"/>
                </a:solidFill>
              </a:rPr>
              <a:t>месяцев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400" b="1" i="1" dirty="0"/>
          </a:p>
          <a:p>
            <a:pPr>
              <a:lnSpc>
                <a:spcPct val="80000"/>
              </a:lnSpc>
            </a:pPr>
            <a:endParaRPr lang="ru-RU" sz="2000" dirty="0"/>
          </a:p>
        </p:txBody>
      </p:sp>
      <p:pic>
        <p:nvPicPr>
          <p:cNvPr id="6" name="Картинка 5" descr="http://www.kp11.ru/images/public/pages/specialnosti/prikladnaya_estetika/img_9421.jpg"/>
          <p:cNvPicPr>
            <a:picLocks noGrp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00808"/>
            <a:ext cx="5058345" cy="33065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1728987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2549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25498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5498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2549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549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2549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549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49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49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49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49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49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49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49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49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49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49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549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49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549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549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49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549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549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49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549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549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549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983" grpId="0"/>
      <p:bldP spid="25498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Квалификация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02224" y="1628800"/>
            <a:ext cx="4006279" cy="411480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2800" b="1" dirty="0">
                <a:solidFill>
                  <a:srgbClr val="7030A0"/>
                </a:solidFill>
              </a:rPr>
              <a:t>Специалист в области прикладной эстетики</a:t>
            </a:r>
            <a:r>
              <a:rPr lang="ru-RU" sz="2800" b="1" i="1" dirty="0" smtClean="0">
                <a:solidFill>
                  <a:srgbClr val="7030A0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ru-RU" sz="2800" b="1" i="1" dirty="0" smtClean="0">
                <a:solidFill>
                  <a:srgbClr val="FF0000"/>
                </a:solidFill>
              </a:rPr>
              <a:t>оказывает </a:t>
            </a:r>
            <a:r>
              <a:rPr lang="ru-RU" sz="2800" b="1" i="1" dirty="0">
                <a:solidFill>
                  <a:srgbClr val="FF0000"/>
                </a:solidFill>
              </a:rPr>
              <a:t>профессиональные эстетические услуги для профилактического ухода за внешностью потребителя </a:t>
            </a:r>
          </a:p>
          <a:p>
            <a:pPr marL="0" indent="0" algn="ctr">
              <a:buNone/>
            </a:pPr>
            <a:r>
              <a:rPr lang="ru-RU" sz="2800" b="1" i="1" dirty="0">
                <a:solidFill>
                  <a:srgbClr val="FF0000"/>
                </a:solidFill>
              </a:rPr>
              <a:t>в разные возрастные периоды жизни</a:t>
            </a:r>
            <a:r>
              <a:rPr lang="ru-RU" sz="2800" b="1" i="1" dirty="0" smtClean="0">
                <a:solidFill>
                  <a:srgbClr val="FF0000"/>
                </a:solidFill>
              </a:rPr>
              <a:t>.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pic>
        <p:nvPicPr>
          <p:cNvPr id="5" name="Картинка 4" descr="http://www.kp11.ru/images/public/pages/specialnosti/prikladnaya_estetika/img_2305.jpg"/>
          <p:cNvPicPr>
            <a:picLocks noGrp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4680520" cy="3450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65378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6" name="Rectangle 4"/>
          <p:cNvSpPr>
            <a:spLocks noGrp="1" noChangeArrowheads="1"/>
          </p:cNvSpPr>
          <p:nvPr>
            <p:ph type="title"/>
          </p:nvPr>
        </p:nvSpPr>
        <p:spPr>
          <a:xfrm>
            <a:off x="539552" y="500348"/>
            <a:ext cx="9001156" cy="71393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ЧТО делает специалист в области прикладной эстетики? 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0515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2545806" y="1097730"/>
            <a:ext cx="4071966" cy="3767068"/>
          </a:xfrm>
        </p:spPr>
        <p:txBody>
          <a:bodyPr>
            <a:normAutofit fontScale="85000" lnSpcReduction="20000"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Макияж</a:t>
            </a:r>
            <a:r>
              <a:rPr lang="ru-RU" sz="2400" b="1" dirty="0">
                <a:solidFill>
                  <a:srgbClr val="7030A0"/>
                </a:solidFill>
              </a:rPr>
              <a:t>, визаж</a:t>
            </a:r>
          </a:p>
          <a:p>
            <a:r>
              <a:rPr lang="ru-RU" sz="2400" b="1" dirty="0">
                <a:solidFill>
                  <a:srgbClr val="7030A0"/>
                </a:solidFill>
              </a:rPr>
              <a:t>Маникюр, педикюр</a:t>
            </a:r>
          </a:p>
          <a:p>
            <a:r>
              <a:rPr lang="ru-RU" sz="2400" b="1" dirty="0" smtClean="0">
                <a:solidFill>
                  <a:srgbClr val="7030A0"/>
                </a:solidFill>
              </a:rPr>
              <a:t>Косметический массаж</a:t>
            </a:r>
            <a:endParaRPr lang="ru-RU" sz="2400" b="1" dirty="0">
              <a:solidFill>
                <a:srgbClr val="7030A0"/>
              </a:solidFill>
            </a:endParaRPr>
          </a:p>
          <a:p>
            <a:r>
              <a:rPr lang="ru-RU" sz="2400" b="1" dirty="0">
                <a:solidFill>
                  <a:srgbClr val="7030A0"/>
                </a:solidFill>
              </a:rPr>
              <a:t>Разные виды депиляции</a:t>
            </a:r>
          </a:p>
          <a:p>
            <a:r>
              <a:rPr lang="ru-RU" sz="2400" b="1" dirty="0">
                <a:solidFill>
                  <a:srgbClr val="7030A0"/>
                </a:solidFill>
              </a:rPr>
              <a:t>Коррекция бровей, окраска ресниц</a:t>
            </a:r>
          </a:p>
          <a:p>
            <a:r>
              <a:rPr lang="ru-RU" sz="2400" b="1" dirty="0">
                <a:solidFill>
                  <a:srgbClr val="7030A0"/>
                </a:solidFill>
              </a:rPr>
              <a:t>Процедуры по очистке кожи, нанесению масок</a:t>
            </a:r>
          </a:p>
          <a:p>
            <a:r>
              <a:rPr lang="ru-RU" sz="2400" b="1" dirty="0">
                <a:solidFill>
                  <a:srgbClr val="7030A0"/>
                </a:solidFill>
              </a:rPr>
              <a:t>Профилактический уход за телом</a:t>
            </a:r>
          </a:p>
          <a:p>
            <a:r>
              <a:rPr lang="ru-RU" sz="2400" b="1" dirty="0" smtClean="0">
                <a:solidFill>
                  <a:srgbClr val="7030A0"/>
                </a:solidFill>
              </a:rPr>
              <a:t>Косметическую коррекцию </a:t>
            </a:r>
            <a:r>
              <a:rPr lang="ru-RU" sz="2400" b="1" dirty="0">
                <a:solidFill>
                  <a:srgbClr val="7030A0"/>
                </a:solidFill>
              </a:rPr>
              <a:t>недостатков кожи</a:t>
            </a:r>
          </a:p>
        </p:txBody>
      </p:sp>
      <p:pic>
        <p:nvPicPr>
          <p:cNvPr id="9" name="Рисунок 8" descr="http://go1.imgsmail.ru/imgpreview?key=1716111843c3255a&amp;mb=imgdb_preview_114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74" y="1355192"/>
            <a:ext cx="2333625" cy="1552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http://samopoznanie.ru/avatars/objects/3-77314_3_6.jpg?19edc541962606bd72fa2c6b700878bb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816223"/>
            <a:ext cx="2483768" cy="26305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http://kinexib.ru/product/XN1FigbQHPg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990825"/>
            <a:ext cx="2411760" cy="2593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http://www.kp11.ru/images/public/pages/specialnosti/prikladnaya_estetika/img_2376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7" y="3858482"/>
            <a:ext cx="2578367" cy="192176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Стрелка вниз 1"/>
          <p:cNvSpPr/>
          <p:nvPr/>
        </p:nvSpPr>
        <p:spPr>
          <a:xfrm>
            <a:off x="3789701" y="4902786"/>
            <a:ext cx="1584176" cy="5891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847884" y="5487859"/>
            <a:ext cx="34829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Bahnschrift Condensed" panose="020B0502040204020203" pitchFamily="34" charset="0"/>
              </a:rPr>
              <a:t>КРАСОТА и ЗДОРОВЬЕ</a:t>
            </a:r>
            <a:endParaRPr lang="ru-RU" sz="3200" b="1" dirty="0">
              <a:solidFill>
                <a:srgbClr val="FF0000"/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6714218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3051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30515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0515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305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05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305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05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5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5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5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5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5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5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5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5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5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51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51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51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051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51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51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51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051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51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051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051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051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051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051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051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5156" grpId="0"/>
      <p:bldP spid="305158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Профессии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 marL="109728" indent="0" algn="ctr">
              <a:buNone/>
            </a:pPr>
            <a:r>
              <a:rPr lang="ru-RU" sz="1900" b="1" dirty="0">
                <a:solidFill>
                  <a:srgbClr val="7030A0"/>
                </a:solidFill>
              </a:rPr>
              <a:t>В РАМКАХ СПЕЦИАЛЬНОСТИ</a:t>
            </a:r>
            <a:endParaRPr lang="ru-RU" sz="1900" dirty="0">
              <a:solidFill>
                <a:srgbClr val="7030A0"/>
              </a:solidFill>
            </a:endParaRPr>
          </a:p>
          <a:p>
            <a:pPr marL="109728" indent="0"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ТЕХНОЛОГИЯ ЭСТЕТИЧЕСКИХ УСЛУГ</a:t>
            </a:r>
          </a:p>
          <a:p>
            <a:pPr marL="109728" indent="0">
              <a:buNone/>
            </a:pPr>
            <a:r>
              <a:rPr lang="ru-RU" b="1" dirty="0" smtClean="0">
                <a:solidFill>
                  <a:srgbClr val="0070C0"/>
                </a:solidFill>
              </a:rPr>
              <a:t>возможно </a:t>
            </a:r>
            <a:r>
              <a:rPr lang="ru-RU" b="1" dirty="0">
                <a:solidFill>
                  <a:srgbClr val="0070C0"/>
                </a:solidFill>
              </a:rPr>
              <a:t>получить</a:t>
            </a:r>
            <a:endParaRPr lang="ru-RU" dirty="0">
              <a:solidFill>
                <a:srgbClr val="0070C0"/>
              </a:solidFill>
            </a:endParaRPr>
          </a:p>
          <a:p>
            <a:pPr marL="109728" indent="0" algn="ctr">
              <a:buNone/>
            </a:pPr>
            <a:r>
              <a:rPr lang="ru-RU" b="1" dirty="0" smtClean="0">
                <a:solidFill>
                  <a:srgbClr val="7030A0"/>
                </a:solidFill>
              </a:rPr>
              <a:t>ПРОФЕССИИ:</a:t>
            </a:r>
            <a:endParaRPr lang="ru-RU" dirty="0">
              <a:solidFill>
                <a:srgbClr val="7030A0"/>
              </a:solidFill>
            </a:endParaRPr>
          </a:p>
          <a:p>
            <a:r>
              <a:rPr lang="ru-RU" b="1" dirty="0" smtClean="0">
                <a:solidFill>
                  <a:srgbClr val="FF0000"/>
                </a:solidFill>
              </a:rPr>
              <a:t>Маникюрша</a:t>
            </a:r>
            <a:endParaRPr lang="ru-RU" b="1" dirty="0">
              <a:solidFill>
                <a:srgbClr val="FF0000"/>
              </a:solidFill>
            </a:endParaRPr>
          </a:p>
          <a:p>
            <a:r>
              <a:rPr lang="ru-RU" b="1" dirty="0" smtClean="0">
                <a:solidFill>
                  <a:srgbClr val="FF0000"/>
                </a:solidFill>
              </a:rPr>
              <a:t>Педикюрша</a:t>
            </a:r>
            <a:endParaRPr lang="ru-RU" b="1" dirty="0">
              <a:solidFill>
                <a:srgbClr val="FF0000"/>
              </a:solidFill>
            </a:endParaRPr>
          </a:p>
          <a:p>
            <a:r>
              <a:rPr lang="ru-RU" b="1" dirty="0" err="1" smtClean="0">
                <a:solidFill>
                  <a:srgbClr val="FF0000"/>
                </a:solidFill>
              </a:rPr>
              <a:t>Косметик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http://medcolege.ru/img/1296681272/1296681273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64704"/>
            <a:ext cx="2865755" cy="19164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Картинка 5" descr="http://amhotel.ru/wp-content/uploads/2015/02/60368_0.jpeg"/>
          <p:cNvPicPr>
            <a:picLocks noGrp="1"/>
          </p:cNvPicPr>
          <p:nvPr>
            <p:ph type="clipArt"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780928"/>
            <a:ext cx="2970113" cy="1932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moeobrazovanie.ru/data/images/spec_prof/%D0%9A%D0%BE%D1%81%D0%BC%D0%B5%D1%82%D0%B8%D0%BA1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797152"/>
            <a:ext cx="2647950" cy="1813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14874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60" name="Rectangle 4"/>
          <p:cNvSpPr>
            <a:spLocks noGrp="1" noChangeArrowheads="1"/>
          </p:cNvSpPr>
          <p:nvPr>
            <p:ph type="title"/>
          </p:nvPr>
        </p:nvSpPr>
        <p:spPr>
          <a:xfrm>
            <a:off x="214282" y="142852"/>
            <a:ext cx="8822213" cy="1301773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</a:rPr>
              <a:t>Учебно-производственная база ИФК – </a:t>
            </a:r>
            <a:r>
              <a:rPr lang="ru-RU" sz="2800" b="1" dirty="0" smtClean="0">
                <a:solidFill>
                  <a:srgbClr val="0070C0"/>
                </a:solidFill>
              </a:rPr>
              <a:t/>
            </a:r>
            <a:br>
              <a:rPr lang="ru-RU" sz="2800" b="1" dirty="0" smtClean="0">
                <a:solidFill>
                  <a:srgbClr val="0070C0"/>
                </a:solidFill>
              </a:rPr>
            </a:br>
            <a:r>
              <a:rPr lang="ru-RU" sz="2800" b="1" dirty="0" smtClean="0">
                <a:solidFill>
                  <a:srgbClr val="0070C0"/>
                </a:solidFill>
              </a:rPr>
              <a:t>Центр </a:t>
            </a:r>
            <a:r>
              <a:rPr lang="ru-RU" sz="2800" b="1" dirty="0">
                <a:solidFill>
                  <a:srgbClr val="0070C0"/>
                </a:solidFill>
              </a:rPr>
              <a:t>красоты и здоровья </a:t>
            </a:r>
            <a:r>
              <a:rPr lang="ru-RU" sz="2800" b="1" dirty="0" smtClean="0">
                <a:solidFill>
                  <a:srgbClr val="0070C0"/>
                </a:solidFill>
              </a:rPr>
              <a:t>«</a:t>
            </a:r>
            <a:r>
              <a:rPr lang="en-US" sz="2800" b="1" dirty="0" smtClean="0">
                <a:solidFill>
                  <a:srgbClr val="0070C0"/>
                </a:solidFill>
              </a:rPr>
              <a:t>Beautyfarm</a:t>
            </a:r>
            <a:r>
              <a:rPr lang="ru-RU" sz="2800" b="1" dirty="0" smtClean="0">
                <a:solidFill>
                  <a:srgbClr val="0070C0"/>
                </a:solidFill>
              </a:rPr>
              <a:t>»</a:t>
            </a:r>
            <a:r>
              <a:rPr lang="ru-RU" sz="2800" b="1" dirty="0">
                <a:solidFill>
                  <a:srgbClr val="0070C0"/>
                </a:solidFill>
              </a:rPr>
              <a:t/>
            </a:r>
            <a:br>
              <a:rPr lang="ru-RU" sz="2800" b="1" dirty="0">
                <a:solidFill>
                  <a:srgbClr val="0070C0"/>
                </a:solidFill>
              </a:rPr>
            </a:br>
            <a:endParaRPr lang="ru-RU" sz="2800" dirty="0">
              <a:solidFill>
                <a:srgbClr val="0070C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124744"/>
            <a:ext cx="4105639" cy="307922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94" y="1124744"/>
            <a:ext cx="3327834" cy="44371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3" r="9605" b="8090"/>
          <a:stretch/>
        </p:blipFill>
        <p:spPr>
          <a:xfrm>
            <a:off x="3313043" y="3503082"/>
            <a:ext cx="2952329" cy="3354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47573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3010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30106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0106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301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01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301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01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106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"/>
            <a:ext cx="8504113" cy="148478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Преимущества специальности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 Технология эстетических услуг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95536" y="1498695"/>
            <a:ext cx="8288089" cy="3809157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- широкие возможности в сфере услуг;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-много направлений подготовки;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-востребованность на рынке труда профессий, входящих в данную специальность;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- возможность реализации творческих способностей;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- база для освоения инновационных технологий в сфере красоты и здоровья</a:t>
            </a:r>
            <a:endParaRPr lang="ru-RU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8503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34126"/>
            <a:ext cx="7313612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Специальность:</a:t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Стоматология ортопедическая</a:t>
            </a:r>
            <a:br>
              <a:rPr lang="ru-RU" sz="3600" b="1" dirty="0" smtClean="0">
                <a:solidFill>
                  <a:srgbClr val="FF0000"/>
                </a:solidFill>
              </a:rPr>
            </a:br>
            <a:endParaRPr lang="ru-RU" sz="3600" dirty="0"/>
          </a:p>
        </p:txBody>
      </p:sp>
      <p:sp>
        <p:nvSpPr>
          <p:cNvPr id="3563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827213"/>
            <a:ext cx="5112692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000" b="1" i="1" dirty="0">
                <a:solidFill>
                  <a:srgbClr val="FF0000"/>
                </a:solidFill>
              </a:rPr>
              <a:t>Квалификация –  Зубной техник</a:t>
            </a:r>
          </a:p>
          <a:p>
            <a:pPr>
              <a:lnSpc>
                <a:spcPct val="90000"/>
              </a:lnSpc>
            </a:pPr>
            <a:endParaRPr lang="ru-RU" sz="2000" b="1" i="1" dirty="0"/>
          </a:p>
          <a:p>
            <a:pPr>
              <a:lnSpc>
                <a:spcPct val="90000"/>
              </a:lnSpc>
            </a:pPr>
            <a:r>
              <a:rPr lang="ru-RU" sz="2000" b="1" i="1" dirty="0">
                <a:solidFill>
                  <a:srgbClr val="0070C0"/>
                </a:solidFill>
              </a:rPr>
              <a:t>Продолжительность обучения: 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ru-RU" sz="2000" b="1" i="1" dirty="0">
                <a:solidFill>
                  <a:srgbClr val="0070C0"/>
                </a:solidFill>
              </a:rPr>
              <a:t>на базе 11 классов – 2 года 10 месяцев</a:t>
            </a:r>
          </a:p>
          <a:p>
            <a:pPr>
              <a:lnSpc>
                <a:spcPct val="90000"/>
              </a:lnSpc>
              <a:buFontTx/>
              <a:buChar char="-"/>
            </a:pPr>
            <a:endParaRPr lang="ru-RU" sz="2000" b="1" i="1" dirty="0"/>
          </a:p>
        </p:txBody>
      </p:sp>
      <p:pic>
        <p:nvPicPr>
          <p:cNvPr id="356357" name="Picture 5" descr="277663b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292080" y="1140550"/>
            <a:ext cx="3743409" cy="2494429"/>
          </a:xfrm>
          <a:noFill/>
          <a:ln/>
        </p:spPr>
      </p:pic>
      <p:pic>
        <p:nvPicPr>
          <p:cNvPr id="5" name="Picture 6" descr="568167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508134" y="3156701"/>
            <a:ext cx="4936074" cy="370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133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6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6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6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56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6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6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56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6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6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635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01625"/>
            <a:ext cx="8216081" cy="75111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Рабочее место зубного техника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283385" y="5084564"/>
            <a:ext cx="4681103" cy="159514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Зубной техник работает в зуботехнической лаборатории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44824"/>
            <a:ext cx="3743833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55773" y="1196752"/>
            <a:ext cx="4988227" cy="3743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45459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Адрес: г. Иваново, пер. </a:t>
            </a:r>
            <a:r>
              <a:rPr lang="ru-RU" dirty="0" err="1" smtClean="0">
                <a:solidFill>
                  <a:srgbClr val="FF0000"/>
                </a:solidFill>
              </a:rPr>
              <a:t>Березниковский</a:t>
            </a:r>
            <a:r>
              <a:rPr lang="ru-RU" dirty="0" smtClean="0">
                <a:solidFill>
                  <a:srgbClr val="FF0000"/>
                </a:solidFill>
              </a:rPr>
              <a:t>, д.4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9458" name="Picture 2" descr="http://farmkolledg.ru/show_make_preview.php?path=.%2Fimages%2Flicence%2Fid_9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340767"/>
            <a:ext cx="3744416" cy="5292109"/>
          </a:xfrm>
          <a:prstGeom prst="rect">
            <a:avLst/>
          </a:prstGeom>
          <a:noFill/>
        </p:spPr>
      </p:pic>
      <p:pic>
        <p:nvPicPr>
          <p:cNvPr id="19460" name="Picture 4" descr="http://farmkolledg.ru/show_make_preview.php?path=.%2Fimages%2Flicence%2Fid_9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665" y="1340767"/>
            <a:ext cx="3860159" cy="54556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7371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0013" y="301625"/>
            <a:ext cx="7313612" cy="609601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Что делает зубной техник?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553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1124548"/>
            <a:ext cx="4463728" cy="2664492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2500" dirty="0" smtClean="0">
                <a:solidFill>
                  <a:srgbClr val="7030A0"/>
                </a:solidFill>
              </a:rPr>
              <a:t>   </a:t>
            </a:r>
            <a:r>
              <a:rPr lang="ru-RU" sz="2800" b="1" dirty="0" smtClean="0">
                <a:solidFill>
                  <a:srgbClr val="7030A0"/>
                </a:solidFill>
              </a:rPr>
              <a:t>Зубной техник занимается изготовлением 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rgbClr val="7030A0"/>
                </a:solidFill>
              </a:rPr>
              <a:t>зубных протезов-</a:t>
            </a:r>
          </a:p>
          <a:p>
            <a:pPr algn="ctr">
              <a:buFont typeface="Wingdings" pitchFamily="2" charset="2"/>
              <a:buNone/>
            </a:pPr>
            <a:r>
              <a:rPr lang="ru-RU" sz="2800" b="1" dirty="0" smtClean="0">
                <a:solidFill>
                  <a:srgbClr val="7030A0"/>
                </a:solidFill>
              </a:rPr>
              <a:t>   </a:t>
            </a:r>
            <a:r>
              <a:rPr lang="ru-RU" sz="2800" b="1" dirty="0">
                <a:solidFill>
                  <a:srgbClr val="7030A0"/>
                </a:solidFill>
              </a:rPr>
              <a:t>(съемных и    несъемных</a:t>
            </a:r>
            <a:r>
              <a:rPr lang="ru-RU" sz="2800" b="1" dirty="0" smtClean="0">
                <a:solidFill>
                  <a:srgbClr val="7030A0"/>
                </a:solidFill>
              </a:rPr>
              <a:t>)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C:\Documents and Settings\Admin\Рабочий стол\Картинка 82 из 53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3092" y="1556792"/>
            <a:ext cx="3357554" cy="2518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Documents and Settings\Admin\Рабочий стол\Картинка 21 из 53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02950"/>
            <a:ext cx="3806733" cy="285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Documents and Settings\Admin\Рабочий стол\Картинка 55 из 5386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07904" y="3573016"/>
            <a:ext cx="3143240" cy="2739521"/>
          </a:xfrm>
          <a:prstGeom prst="rect">
            <a:avLst/>
          </a:prstGeom>
          <a:noFill/>
        </p:spPr>
      </p:pic>
      <p:pic>
        <p:nvPicPr>
          <p:cNvPr id="9" name="Picture 2" descr="C:\Documents and Settings\Admin\Рабочий стол\Картинка 12 из 538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2327" y="4002951"/>
            <a:ext cx="2537024" cy="2735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0321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28" y="110667"/>
            <a:ext cx="8229600" cy="79805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</a:rPr>
              <a:t>Разнообразие зубных протезов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20624" indent="-384048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4" name="Picture 2" descr="C:\Documents and Settings\Admin\Рабочий стол\Картинка 4 из 53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36" y="1124744"/>
            <a:ext cx="8572528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25474662"/>
      </p:ext>
    </p:extLst>
  </p:cSld>
  <p:clrMapOvr>
    <a:masterClrMapping/>
  </p:clrMapOvr>
  <p:transition advTm="15974">
    <p:blinds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F:\Стоматология ортопедическая\SPA5653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173" y="147260"/>
            <a:ext cx="4532875" cy="3399656"/>
          </a:xfrm>
          <a:prstGeom prst="rect">
            <a:avLst/>
          </a:prstGeom>
          <a:noFill/>
        </p:spPr>
      </p:pic>
      <p:pic>
        <p:nvPicPr>
          <p:cNvPr id="3075" name="Picture 3" descr="F:\Стоматология ортопедическая\SPA566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66812" y="3313056"/>
            <a:ext cx="3837236" cy="2877927"/>
          </a:xfrm>
          <a:prstGeom prst="rect">
            <a:avLst/>
          </a:prstGeom>
          <a:noFill/>
        </p:spPr>
      </p:pic>
      <p:pic>
        <p:nvPicPr>
          <p:cNvPr id="3076" name="Picture 4" descr="F:\Стоматология ортопедическая\SPA5666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58147" y="3356992"/>
            <a:ext cx="3720075" cy="2790056"/>
          </a:xfrm>
          <a:prstGeom prst="rect">
            <a:avLst/>
          </a:prstGeom>
          <a:noFill/>
        </p:spPr>
      </p:pic>
      <p:pic>
        <p:nvPicPr>
          <p:cNvPr id="6" name="Picture 4" descr="NEWS2c88731e1c9890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5004048" y="147260"/>
            <a:ext cx="4104853" cy="3284133"/>
          </a:xfrm>
          <a:prstGeom prst="rect">
            <a:avLst/>
          </a:prstGeom>
          <a:noFill/>
          <a:ln/>
        </p:spPr>
      </p:pic>
      <p:sp>
        <p:nvSpPr>
          <p:cNvPr id="3" name="TextBox 2"/>
          <p:cNvSpPr txBox="1"/>
          <p:nvPr/>
        </p:nvSpPr>
        <p:spPr>
          <a:xfrm>
            <a:off x="1331640" y="6162719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Каждый восстановленный зуб – это результат точного кропотливого труда</a:t>
            </a:r>
            <a:endParaRPr lang="ru-RU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1578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Рабочий стол\Картинка 69 из 538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1560" y="501978"/>
            <a:ext cx="7594325" cy="6048672"/>
          </a:xfrm>
          <a:noFill/>
        </p:spPr>
      </p:pic>
      <p:sp>
        <p:nvSpPr>
          <p:cNvPr id="3" name="TextBox 2"/>
          <p:cNvSpPr txBox="1"/>
          <p:nvPr/>
        </p:nvSpPr>
        <p:spPr>
          <a:xfrm>
            <a:off x="1907704" y="24925"/>
            <a:ext cx="6984776" cy="95410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</a:rPr>
              <a:t>Профессиональный девиз зубных техников: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648" y="33718"/>
            <a:ext cx="7313612" cy="1270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FF0000"/>
                </a:solidFill>
              </a:rPr>
              <a:t>Специальность: </a:t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>Стоматология профилактическая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28058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07504" y="1785938"/>
            <a:ext cx="4176464" cy="4114800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ru-RU" altLang="ru-RU" sz="2800" b="1" i="1" dirty="0" smtClean="0">
                <a:solidFill>
                  <a:schemeClr val="accent4">
                    <a:lumMod val="50000"/>
                  </a:schemeClr>
                </a:solidFill>
              </a:rPr>
              <a:t>Квалификация –  Гигиенист стоматологический</a:t>
            </a:r>
          </a:p>
          <a:p>
            <a:pPr eaLnBrk="1" hangingPunct="1">
              <a:lnSpc>
                <a:spcPct val="90000"/>
              </a:lnSpc>
            </a:pPr>
            <a:endParaRPr lang="ru-RU" altLang="ru-RU" sz="2800" b="1" i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ru-RU" altLang="ru-RU" sz="2800" b="1" i="1" dirty="0" smtClean="0">
                <a:solidFill>
                  <a:schemeClr val="accent4">
                    <a:lumMod val="50000"/>
                  </a:schemeClr>
                </a:solidFill>
              </a:rPr>
              <a:t>Продолжительность обучения: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2800" b="1" i="1" dirty="0" smtClean="0">
                <a:solidFill>
                  <a:schemeClr val="accent4">
                    <a:lumMod val="50000"/>
                  </a:schemeClr>
                </a:solidFill>
              </a:rPr>
              <a:t>  - на базе 11 классов –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2800" b="1" i="1" dirty="0" smtClean="0">
                <a:solidFill>
                  <a:schemeClr val="accent4">
                    <a:lumMod val="50000"/>
                  </a:schemeClr>
                </a:solidFill>
              </a:rPr>
              <a:t>1 год 10 месяцев</a:t>
            </a:r>
          </a:p>
          <a:p>
            <a:pPr eaLnBrk="1" hangingPunct="1">
              <a:lnSpc>
                <a:spcPct val="90000"/>
              </a:lnSpc>
            </a:pPr>
            <a:endParaRPr lang="ru-RU" altLang="ru-RU" sz="2800" b="1" i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ru-RU" altLang="ru-RU" sz="2000" b="1" i="1" dirty="0" smtClean="0"/>
          </a:p>
          <a:p>
            <a:pPr eaLnBrk="1" hangingPunct="1">
              <a:lnSpc>
                <a:spcPct val="90000"/>
              </a:lnSpc>
            </a:pPr>
            <a:endParaRPr lang="ru-RU" altLang="ru-RU" sz="2000" dirty="0" smtClean="0"/>
          </a:p>
        </p:txBody>
      </p:sp>
      <p:pic>
        <p:nvPicPr>
          <p:cNvPr id="9220" name="Picture 7" descr="1237934368_p101008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076" y="1928813"/>
            <a:ext cx="4688049" cy="3516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2592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0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0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0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0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0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0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805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05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05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805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05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05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0580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90052" y="426250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>
                <a:solidFill>
                  <a:srgbClr val="FF0000"/>
                </a:solidFill>
              </a:rPr>
              <a:t>В чем заключается работа </a:t>
            </a:r>
            <a:r>
              <a:rPr lang="ru-RU" sz="4000" dirty="0" smtClean="0">
                <a:solidFill>
                  <a:srgbClr val="FF0000"/>
                </a:solidFill>
              </a:rPr>
              <a:t/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>гигиениста </a:t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>стоматологического</a:t>
            </a:r>
            <a:r>
              <a:rPr lang="ru-RU" sz="4000" dirty="0" smtClean="0">
                <a:solidFill>
                  <a:srgbClr val="FF0000"/>
                </a:solidFill>
              </a:rPr>
              <a:t>?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73929" y="1566582"/>
            <a:ext cx="8661846" cy="5184775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800" b="1" i="1" dirty="0">
                <a:solidFill>
                  <a:srgbClr val="0070C0"/>
                </a:solidFill>
              </a:rPr>
              <a:t>Проводит осмотр полости </a:t>
            </a:r>
            <a:r>
              <a:rPr lang="ru-RU" sz="2800" b="1" i="1" dirty="0" smtClean="0">
                <a:solidFill>
                  <a:srgbClr val="0070C0"/>
                </a:solidFill>
              </a:rPr>
              <a:t>рта</a:t>
            </a:r>
            <a:r>
              <a:rPr lang="ru-RU" sz="2800" b="1" i="1" dirty="0">
                <a:solidFill>
                  <a:srgbClr val="0070C0"/>
                </a:solidFill>
              </a:rPr>
              <a:t>;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800" b="1" i="1" dirty="0" smtClean="0">
                <a:solidFill>
                  <a:srgbClr val="0070C0"/>
                </a:solidFill>
              </a:rPr>
              <a:t>Обучает </a:t>
            </a:r>
            <a:r>
              <a:rPr lang="ru-RU" sz="2800" b="1" i="1" dirty="0">
                <a:solidFill>
                  <a:srgbClr val="0070C0"/>
                </a:solidFill>
              </a:rPr>
              <a:t>пациентов </a:t>
            </a:r>
            <a:r>
              <a:rPr lang="ru-RU" sz="2800" b="1" i="1" dirty="0" smtClean="0">
                <a:solidFill>
                  <a:srgbClr val="0070C0"/>
                </a:solidFill>
              </a:rPr>
              <a:t>правилам </a:t>
            </a: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sz="2800" b="1" i="1" dirty="0">
                <a:solidFill>
                  <a:srgbClr val="0070C0"/>
                </a:solidFill>
              </a:rPr>
              <a:t> </a:t>
            </a:r>
            <a:r>
              <a:rPr lang="ru-RU" sz="2800" b="1" i="1" dirty="0" smtClean="0">
                <a:solidFill>
                  <a:srgbClr val="0070C0"/>
                </a:solidFill>
              </a:rPr>
              <a:t>   ухода </a:t>
            </a:r>
            <a:r>
              <a:rPr lang="ru-RU" sz="2800" b="1" i="1" dirty="0">
                <a:solidFill>
                  <a:srgbClr val="0070C0"/>
                </a:solidFill>
              </a:rPr>
              <a:t>за полостью рта;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800" b="1" i="1" dirty="0">
                <a:solidFill>
                  <a:srgbClr val="0070C0"/>
                </a:solidFill>
              </a:rPr>
              <a:t>Проводит </a:t>
            </a:r>
            <a:r>
              <a:rPr lang="ru-RU" sz="2800" b="1" i="1" dirty="0" smtClean="0">
                <a:solidFill>
                  <a:srgbClr val="0070C0"/>
                </a:solidFill>
              </a:rPr>
              <a:t>профессиональную </a:t>
            </a:r>
            <a:r>
              <a:rPr lang="ru-RU" sz="2800" b="1" i="1" dirty="0">
                <a:solidFill>
                  <a:srgbClr val="0070C0"/>
                </a:solidFill>
              </a:rPr>
              <a:t>чистку </a:t>
            </a:r>
            <a:r>
              <a:rPr lang="ru-RU" sz="2800" b="1" i="1" dirty="0" smtClean="0">
                <a:solidFill>
                  <a:srgbClr val="0070C0"/>
                </a:solidFill>
              </a:rPr>
              <a:t>зубов  (удаляет зубной налет, зубные камни);</a:t>
            </a:r>
            <a:endParaRPr lang="ru-RU" sz="2800" b="1" i="1" dirty="0">
              <a:solidFill>
                <a:srgbClr val="0070C0"/>
              </a:solidFill>
            </a:endParaRP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800" b="1" i="1" dirty="0" smtClean="0">
                <a:solidFill>
                  <a:srgbClr val="0070C0"/>
                </a:solidFill>
              </a:rPr>
              <a:t>Помогает правильно подобрать индивидуальные </a:t>
            </a:r>
            <a:r>
              <a:rPr lang="ru-RU" sz="2800" b="1" i="1" dirty="0">
                <a:solidFill>
                  <a:srgbClr val="0070C0"/>
                </a:solidFill>
              </a:rPr>
              <a:t>средства гигиены полости рта для детей и </a:t>
            </a:r>
            <a:r>
              <a:rPr lang="ru-RU" sz="2800" b="1" i="1" dirty="0" smtClean="0">
                <a:solidFill>
                  <a:srgbClr val="0070C0"/>
                </a:solidFill>
              </a:rPr>
              <a:t>взрослых (зубные пасты, зубные щетки);</a:t>
            </a:r>
            <a:endParaRPr lang="ru-RU" sz="2800" b="1" i="1" dirty="0">
              <a:solidFill>
                <a:srgbClr val="0070C0"/>
              </a:solidFill>
            </a:endParaRP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800" b="1" i="1" dirty="0" smtClean="0">
                <a:solidFill>
                  <a:srgbClr val="0070C0"/>
                </a:solidFill>
              </a:rPr>
              <a:t>Проводит </a:t>
            </a:r>
            <a:r>
              <a:rPr lang="ru-RU" sz="2800" b="1" i="1" dirty="0">
                <a:solidFill>
                  <a:srgbClr val="0070C0"/>
                </a:solidFill>
              </a:rPr>
              <a:t>разнообразную работу по профилактике стоматологических заболеваний в организациях разного типа (школы, детский сады, поликлиники</a:t>
            </a:r>
            <a:r>
              <a:rPr lang="ru-RU" sz="2800" b="1" i="1" dirty="0" smtClean="0">
                <a:solidFill>
                  <a:srgbClr val="0070C0"/>
                </a:solidFill>
              </a:rPr>
              <a:t>);</a:t>
            </a:r>
            <a:endParaRPr lang="ru-RU" sz="2800" b="1" i="1" dirty="0">
              <a:solidFill>
                <a:srgbClr val="0070C0"/>
              </a:solidFill>
            </a:endParaRPr>
          </a:p>
        </p:txBody>
      </p:sp>
      <p:pic>
        <p:nvPicPr>
          <p:cNvPr id="10244" name="Клип 5" descr="SAM_0488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199" y="116632"/>
            <a:ext cx="2687867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17259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  <p:bldP spid="3379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/>
          </p:nvPr>
        </p:nvSpPr>
        <p:spPr>
          <a:xfrm>
            <a:off x="1370013" y="301625"/>
            <a:ext cx="7313612" cy="535087"/>
          </a:xfrm>
        </p:spPr>
        <p:txBody>
          <a:bodyPr/>
          <a:lstStyle/>
          <a:p>
            <a:pPr algn="ctr" eaLnBrk="1" hangingPunct="1"/>
            <a:r>
              <a:rPr lang="ru-RU" altLang="ru-RU" sz="3200" b="1" dirty="0" smtClean="0"/>
              <a:t>ПРОФЕССИОНАЛЬНАЯ ДЕЯТЕЛЬНОСТЬ</a:t>
            </a:r>
          </a:p>
        </p:txBody>
      </p:sp>
      <p:sp>
        <p:nvSpPr>
          <p:cNvPr id="30720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356100" y="1412875"/>
            <a:ext cx="4679950" cy="4529138"/>
          </a:xfrm>
        </p:spPr>
        <p:txBody>
          <a:bodyPr/>
          <a:lstStyle/>
          <a:p>
            <a:pPr eaLnBrk="1" hangingPunct="1"/>
            <a:r>
              <a:rPr lang="ru-RU" altLang="ru-RU" sz="2100" b="1" dirty="0" smtClean="0">
                <a:solidFill>
                  <a:srgbClr val="0070C0"/>
                </a:solidFill>
              </a:rPr>
              <a:t>Проведение индивидуальной и профессиональной гигиены полости рта</a:t>
            </a:r>
          </a:p>
        </p:txBody>
      </p:sp>
      <p:pic>
        <p:nvPicPr>
          <p:cNvPr id="11268" name="Picture 7" descr="%ED%EE%E2%E8%EA%EE%E2%E0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1484313"/>
            <a:ext cx="3579813" cy="3400425"/>
          </a:xfrm>
        </p:spPr>
      </p:pic>
      <p:sp>
        <p:nvSpPr>
          <p:cNvPr id="2" name="Стрелка вниз 1"/>
          <p:cNvSpPr/>
          <p:nvPr/>
        </p:nvSpPr>
        <p:spPr>
          <a:xfrm>
            <a:off x="4787900" y="2555875"/>
            <a:ext cx="2808288" cy="80111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1270" name="TextBox 2"/>
          <p:cNvSpPr txBox="1">
            <a:spLocks noChangeArrowheads="1"/>
          </p:cNvSpPr>
          <p:nvPr/>
        </p:nvSpPr>
        <p:spPr bwMode="auto">
          <a:xfrm>
            <a:off x="3059832" y="3429000"/>
            <a:ext cx="6553101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600" b="1" dirty="0" smtClean="0">
                <a:solidFill>
                  <a:srgbClr val="FF0000"/>
                </a:solidFill>
              </a:rPr>
              <a:t>ПРОФИЛАКТИКА</a:t>
            </a:r>
          </a:p>
          <a:p>
            <a:pPr algn="ctr" eaLnBrk="1" hangingPunct="1"/>
            <a:r>
              <a:rPr lang="ru-RU" altLang="ru-RU" sz="3600" b="1" dirty="0" smtClean="0">
                <a:solidFill>
                  <a:srgbClr val="FF0000"/>
                </a:solidFill>
              </a:rPr>
              <a:t>СТОМАТОЛОГИЧЕСКИХ ЗАБОЛЕВАНИЙ</a:t>
            </a:r>
            <a:endParaRPr lang="ru-RU" altLang="ru-RU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16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06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-9525"/>
            <a:ext cx="8229600" cy="1143000"/>
          </a:xfrm>
        </p:spPr>
        <p:txBody>
          <a:bodyPr/>
          <a:lstStyle/>
          <a:p>
            <a:pPr algn="ctr" eaLnBrk="1" hangingPunct="1"/>
            <a:r>
              <a:rPr lang="ru-RU" alt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Рабочее место гигиениста – стоматологический кабинет</a:t>
            </a:r>
          </a:p>
        </p:txBody>
      </p:sp>
      <p:pic>
        <p:nvPicPr>
          <p:cNvPr id="12291" name="Picture 4" descr="i?id=318582277-00-2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6013" y="1133475"/>
            <a:ext cx="3071812" cy="2263775"/>
          </a:xfrm>
          <a:noFill/>
        </p:spPr>
      </p:pic>
      <p:pic>
        <p:nvPicPr>
          <p:cNvPr id="12292" name="popup_img" descr="stomatologicheskie_instrumen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3500438"/>
            <a:ext cx="3959225" cy="294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Рисунок 6" descr="SAM_049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675" y="1335088"/>
            <a:ext cx="3640138" cy="273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39639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987425" y="0"/>
            <a:ext cx="7312025" cy="549275"/>
          </a:xfrm>
        </p:spPr>
        <p:txBody>
          <a:bodyPr/>
          <a:lstStyle/>
          <a:p>
            <a:pPr algn="ctr" eaLnBrk="1" hangingPunct="1"/>
            <a:r>
              <a:rPr lang="ru-RU" altLang="ru-RU" sz="3200" b="1" dirty="0" smtClean="0">
                <a:solidFill>
                  <a:srgbClr val="FF0000"/>
                </a:solidFill>
              </a:rPr>
              <a:t>УЧЕБА</a:t>
            </a:r>
          </a:p>
        </p:txBody>
      </p:sp>
      <p:pic>
        <p:nvPicPr>
          <p:cNvPr id="13315" name="Клип 5" descr="SAM_0483.JPG"/>
          <p:cNvPicPr>
            <a:picLocks noGrp="1" noChangeAspect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19700" y="1196975"/>
            <a:ext cx="3581400" cy="2686050"/>
          </a:xfrm>
        </p:spPr>
      </p:pic>
      <p:pic>
        <p:nvPicPr>
          <p:cNvPr id="13316" name="Содержимое 4" descr="SAM_052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573463"/>
            <a:ext cx="4254500" cy="319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4" descr="D:\Мои документы\МЕТОДИЧЕСКИЕ МАТЕРИАЛЫ\РЕКЛАМА\ВСЕ  ОБРАЗОВАНИЕ\Фото для сборника\SPA5653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692150"/>
            <a:ext cx="507365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4657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0"/>
            <a:ext cx="7416800" cy="1366838"/>
          </a:xfrm>
        </p:spPr>
        <p:txBody>
          <a:bodyPr/>
          <a:lstStyle/>
          <a:p>
            <a:pPr algn="ctr" eaLnBrk="1" hangingPunct="1"/>
            <a:r>
              <a:rPr lang="ru-RU" altLang="ru-RU" sz="3200" b="1" dirty="0" smtClean="0">
                <a:solidFill>
                  <a:srgbClr val="FF0000"/>
                </a:solidFill>
              </a:rPr>
              <a:t>Учебная и учебно-производственная практика</a:t>
            </a:r>
          </a:p>
        </p:txBody>
      </p:sp>
      <p:sp>
        <p:nvSpPr>
          <p:cNvPr id="14339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07505" y="1321640"/>
            <a:ext cx="4176488" cy="1655762"/>
          </a:xfrm>
        </p:spPr>
        <p:txBody>
          <a:bodyPr/>
          <a:lstStyle/>
          <a:p>
            <a:pPr eaLnBrk="1" hangingPunct="1"/>
            <a:r>
              <a:rPr lang="ru-RU" altLang="ru-RU" sz="2500" b="1" i="1" dirty="0" smtClean="0">
                <a:solidFill>
                  <a:srgbClr val="0070C0"/>
                </a:solidFill>
              </a:rPr>
              <a:t>На базе стоматологических поликлиник города</a:t>
            </a:r>
          </a:p>
          <a:p>
            <a:pPr eaLnBrk="1" hangingPunct="1"/>
            <a:endParaRPr lang="ru-RU" altLang="ru-RU" sz="2500" dirty="0" smtClean="0"/>
          </a:p>
        </p:txBody>
      </p:sp>
      <p:pic>
        <p:nvPicPr>
          <p:cNvPr id="14340" name="Картинка 2"/>
          <p:cNvPicPr>
            <a:picLocks noGrp="1" noChangeAspect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58782" y="1989138"/>
            <a:ext cx="4723281" cy="3168054"/>
          </a:xfrm>
        </p:spPr>
      </p:pic>
      <p:pic>
        <p:nvPicPr>
          <p:cNvPr id="14341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955925"/>
            <a:ext cx="3816350" cy="381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695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62158"/>
            <a:ext cx="8229600" cy="84656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УЧЕБНАЯ  БАЗА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050" name="Picture 2" descr="http://farmkolledg.ru/images/photo_base/photo_base_7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8431" y="1268760"/>
            <a:ext cx="324036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farmkolledg.ru/images/photo_base/photo_base_7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854" y="3429000"/>
            <a:ext cx="3168352" cy="2112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farmkolledg.ru/images/photo_base/photo_base_5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09" y="908720"/>
            <a:ext cx="2812042" cy="1874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farmkolledg.ru/images/photo_base/photo_base_6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1588" y="908719"/>
            <a:ext cx="2812044" cy="1874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farmkolledg.ru/images/photo_base/photo_base_6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291701"/>
            <a:ext cx="3492388" cy="2328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9956" y="2835865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Тренажерный зал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28329" y="2852891"/>
            <a:ext cx="2548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Лыжная база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44208" y="5619960"/>
            <a:ext cx="3034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БИБЛИОТЕКА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91680" y="5689438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Кабинет медико-биологических дисциплин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7948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рямоугольник 4"/>
          <p:cNvSpPr>
            <a:spLocks noChangeArrowheads="1"/>
          </p:cNvSpPr>
          <p:nvPr/>
        </p:nvSpPr>
        <p:spPr bwMode="auto">
          <a:xfrm>
            <a:off x="107950" y="188913"/>
            <a:ext cx="4319588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73050" indent="-27305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/>
            <a:r>
              <a:rPr lang="ru-RU" altLang="ru-RU" sz="2800" b="1" i="1">
                <a:solidFill>
                  <a:srgbClr val="0070C0"/>
                </a:solidFill>
              </a:rPr>
              <a:t>Практика на базе стоматологических кабинетов, детских садов, школ</a:t>
            </a:r>
          </a:p>
        </p:txBody>
      </p:sp>
      <p:pic>
        <p:nvPicPr>
          <p:cNvPr id="15363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05"/>
          <a:stretch>
            <a:fillRect/>
          </a:stretch>
        </p:blipFill>
        <p:spPr bwMode="auto">
          <a:xfrm>
            <a:off x="4427538" y="33338"/>
            <a:ext cx="4333875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14"/>
          <a:stretch/>
        </p:blipFill>
        <p:spPr bwMode="auto">
          <a:xfrm>
            <a:off x="467543" y="2724150"/>
            <a:ext cx="4917387" cy="396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84"/>
          <a:stretch>
            <a:fillRect/>
          </a:stretch>
        </p:blipFill>
        <p:spPr bwMode="auto">
          <a:xfrm>
            <a:off x="5580063" y="2724150"/>
            <a:ext cx="3038475" cy="396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471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5" name="Picture 3" descr="f8"/>
          <p:cNvPicPr>
            <a:picLocks noGrp="1" noChangeAspect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85938" y="1071563"/>
            <a:ext cx="5143500" cy="4500562"/>
          </a:xfrm>
          <a:noFill/>
        </p:spPr>
      </p:pic>
      <p:sp>
        <p:nvSpPr>
          <p:cNvPr id="59394" name="Rectangle 2"/>
          <p:cNvSpPr>
            <a:spLocks noGrp="1" noChangeArrowheads="1"/>
          </p:cNvSpPr>
          <p:nvPr>
            <p:ph idx="1"/>
          </p:nvPr>
        </p:nvSpPr>
        <p:spPr>
          <a:xfrm>
            <a:off x="571500" y="4797425"/>
            <a:ext cx="8007350" cy="19304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ru-RU" altLang="ru-RU" smtClean="0">
              <a:solidFill>
                <a:srgbClr val="FF3300"/>
              </a:solidFill>
              <a:latin typeface="Comic Sans MS" panose="030F0702030302020204" pitchFamily="66" charset="0"/>
            </a:endParaRPr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4400" b="1" smtClean="0">
                <a:solidFill>
                  <a:srgbClr val="FF3300"/>
                </a:solidFill>
                <a:latin typeface="Comic Sans MS" panose="030F0702030302020204" pitchFamily="66" charset="0"/>
              </a:rPr>
              <a:t>Ой-ой-ой!   Больно!!!</a:t>
            </a:r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4400" b="1" smtClean="0">
                <a:solidFill>
                  <a:srgbClr val="FF3300"/>
                </a:solidFill>
                <a:latin typeface="Comic Sans MS" panose="030F0702030302020204" pitchFamily="66" charset="0"/>
              </a:rPr>
              <a:t>А как вы чистите зубы?</a:t>
            </a:r>
          </a:p>
        </p:txBody>
      </p:sp>
      <p:sp>
        <p:nvSpPr>
          <p:cNvPr id="34820" name="TextBox 1"/>
          <p:cNvSpPr txBox="1">
            <a:spLocks noChangeArrowheads="1"/>
          </p:cNvSpPr>
          <p:nvPr/>
        </p:nvSpPr>
        <p:spPr bwMode="auto">
          <a:xfrm>
            <a:off x="395288" y="476250"/>
            <a:ext cx="83534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>
                <a:solidFill>
                  <a:srgbClr val="FF0000"/>
                </a:solidFill>
                <a:latin typeface="Arial" panose="020B0604020202020204" pitchFamily="34" charset="0"/>
              </a:rPr>
              <a:t>Это может случиться с теми, кто не дружит с гигиеной полости рта.</a:t>
            </a:r>
          </a:p>
        </p:txBody>
      </p:sp>
    </p:spTree>
    <p:extLst>
      <p:ext uri="{BB962C8B-B14F-4D97-AF65-F5344CB8AC3E}">
        <p14:creationId xmlns:p14="http://schemas.microsoft.com/office/powerpoint/2010/main" val="7675532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93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95536" y="4077072"/>
            <a:ext cx="8075240" cy="1773634"/>
          </a:xfrm>
        </p:spPr>
        <p:txBody>
          <a:bodyPr>
            <a:normAutofit fontScale="77500" lnSpcReduction="20000"/>
          </a:bodyPr>
          <a:lstStyle/>
          <a:p>
            <a:pPr algn="ctr" eaLnBrk="1" hangingPunct="1">
              <a:buFont typeface="Wingdings" panose="05000000000000000000" pitchFamily="2" charset="2"/>
              <a:buNone/>
            </a:pPr>
            <a:endParaRPr lang="en-US" altLang="ru-RU" dirty="0" smtClean="0">
              <a:solidFill>
                <a:srgbClr val="FF0000"/>
              </a:solidFill>
            </a:endParaRP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ru-RU" altLang="ru-RU" sz="2800" b="1" i="1" dirty="0" smtClean="0">
                <a:solidFill>
                  <a:srgbClr val="FF0000"/>
                </a:solidFill>
              </a:rPr>
              <a:t>Дорогие друзья! 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ru-RU" altLang="ru-RU" sz="2800" b="1" i="1" dirty="0" smtClean="0">
                <a:solidFill>
                  <a:srgbClr val="FF0000"/>
                </a:solidFill>
              </a:rPr>
              <a:t>Вы хотите сохранить зубы здоровыми и крепкими?</a:t>
            </a:r>
            <a:endParaRPr lang="en-US" altLang="ru-RU" sz="2800" b="1" i="1" dirty="0" smtClean="0">
              <a:solidFill>
                <a:srgbClr val="FF0000"/>
              </a:solidFill>
            </a:endParaRP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ru-RU" altLang="ru-RU" sz="2800" b="1" i="1" dirty="0" smtClean="0">
                <a:solidFill>
                  <a:srgbClr val="FF0000"/>
                </a:solidFill>
              </a:rPr>
              <a:t>У вас есть надежный помощник – 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ru-RU" altLang="ru-RU" sz="2800" b="1" i="1" dirty="0" smtClean="0">
                <a:solidFill>
                  <a:srgbClr val="FF0000"/>
                </a:solidFill>
              </a:rPr>
              <a:t>гигиенист стоматологический.</a:t>
            </a:r>
          </a:p>
        </p:txBody>
      </p:sp>
      <p:pic>
        <p:nvPicPr>
          <p:cNvPr id="1026" name="Picture 2" descr="http://sammassage.ru/assets/images/products/66766/stomatologicheskij-centr-kvarci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30" b="6667"/>
          <a:stretch/>
        </p:blipFill>
        <p:spPr bwMode="auto">
          <a:xfrm>
            <a:off x="755576" y="0"/>
            <a:ext cx="7620000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74698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7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44" b="10779"/>
          <a:stretch/>
        </p:blipFill>
        <p:spPr>
          <a:xfrm>
            <a:off x="1403648" y="1124744"/>
            <a:ext cx="6782890" cy="3600400"/>
          </a:xfrm>
        </p:spPr>
      </p:pic>
      <p:sp>
        <p:nvSpPr>
          <p:cNvPr id="6" name="TextBox 5"/>
          <p:cNvSpPr txBox="1"/>
          <p:nvPr/>
        </p:nvSpPr>
        <p:spPr>
          <a:xfrm>
            <a:off x="179512" y="5373216"/>
            <a:ext cx="87849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7030A0"/>
                </a:solidFill>
              </a:rPr>
              <a:t>Сайт:  </a:t>
            </a:r>
            <a:r>
              <a:rPr lang="en-US" sz="2800" b="1" dirty="0" err="1">
                <a:solidFill>
                  <a:srgbClr val="7030A0"/>
                </a:solidFill>
              </a:rPr>
              <a:t>Farmkolledg</a:t>
            </a:r>
            <a:r>
              <a:rPr lang="ru-RU" sz="2800" b="1" dirty="0">
                <a:solidFill>
                  <a:srgbClr val="7030A0"/>
                </a:solidFill>
              </a:rPr>
              <a:t>.</a:t>
            </a:r>
            <a:r>
              <a:rPr lang="en-US" sz="2800" b="1" dirty="0" err="1">
                <a:solidFill>
                  <a:srgbClr val="7030A0"/>
                </a:solidFill>
              </a:rPr>
              <a:t>ru</a:t>
            </a:r>
            <a:r>
              <a:rPr lang="ru-RU" sz="2800" b="1" dirty="0">
                <a:solidFill>
                  <a:srgbClr val="7030A0"/>
                </a:solidFill>
              </a:rPr>
              <a:t>      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</a:rPr>
              <a:t>Эл.почта</a:t>
            </a:r>
            <a:r>
              <a:rPr lang="ru-RU" sz="2800" b="1" dirty="0" smtClean="0">
                <a:solidFill>
                  <a:srgbClr val="7030A0"/>
                </a:solidFill>
              </a:rPr>
              <a:t>: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Farmkolledg@mail,ru</a:t>
            </a:r>
            <a:endParaRPr lang="en-US" sz="2800" b="1" dirty="0" smtClean="0">
              <a:solidFill>
                <a:srgbClr val="7030A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Тел</a:t>
            </a:r>
            <a:r>
              <a:rPr lang="ru-RU" sz="2800" b="1" dirty="0">
                <a:solidFill>
                  <a:srgbClr val="7030A0"/>
                </a:solidFill>
              </a:rPr>
              <a:t>. (4932) 33-91-42, 33-91-40</a:t>
            </a:r>
            <a:br>
              <a:rPr lang="ru-RU" sz="2800" b="1" dirty="0">
                <a:solidFill>
                  <a:srgbClr val="7030A0"/>
                </a:solidFill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60" b="13053"/>
          <a:stretch/>
        </p:blipFill>
        <p:spPr>
          <a:xfrm>
            <a:off x="0" y="50100"/>
            <a:ext cx="3527721" cy="2149288"/>
          </a:xfrm>
          <a:prstGeom prst="rect">
            <a:avLst/>
          </a:prstGeom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430225" y="292701"/>
            <a:ext cx="5724128" cy="1250621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СТУДЕНТ  ИФК  СЕГОДНЯ- 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ВОСТРЕБОВАННЫЙ СПЕЦИАЛИСТ  ЗАВТРА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/>
            </a:r>
            <a:br>
              <a:rPr lang="ru-RU" sz="2400" b="1" dirty="0" smtClean="0">
                <a:solidFill>
                  <a:srgbClr val="C00000"/>
                </a:solidFill>
              </a:rPr>
            </a:b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4783682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БУДУЩЕЕ НАЧИНАЕТСЯ  </a:t>
            </a:r>
            <a:r>
              <a:rPr lang="ru-RU" sz="2400" b="1" dirty="0" smtClean="0">
                <a:solidFill>
                  <a:srgbClr val="C00000"/>
                </a:solidFill>
              </a:rPr>
              <a:t>ЗДЕСЬ!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37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1196" y="-15560"/>
            <a:ext cx="8229600" cy="11430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Социальная структура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://farmkolledg.ru/images/photo_base/photo_base_9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6752"/>
            <a:ext cx="3003054" cy="2002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farmkolledg.ru/images/photo_base/photo_base_9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054" y="1196752"/>
            <a:ext cx="2967726" cy="1978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farmkolledg.ru/images/photo_base/photo_base_1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590" y="1206542"/>
            <a:ext cx="2916324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83768" y="3356992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Буфет- РАЗДАТОЧНАЯ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32" name="Picture 8" descr="http://farmkolledg.ru/images/photo_base/photo_base_10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5962" y="12438678"/>
            <a:ext cx="658233" cy="438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farmkolledg.ru/images/admin_images/photo_4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933056"/>
            <a:ext cx="1697274" cy="2545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farmkolledg.ru/images/photo_base/photo_base_10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934119"/>
            <a:ext cx="2988369" cy="1992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farmkolledg.ru/images/photo_base/photo_base_10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120902"/>
            <a:ext cx="2628292" cy="1752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419872" y="6165304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МЕДИЦИНСКИЙ  ПУНКТ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523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В колледже можно получить следующие специальности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D:\Мои документы\МЕТОДИЧЕСКИЕ МАТЕРИАЛЫ\РЕКЛАМА\ВСЕ  ОБРАЗОВАНИЕ\Фото для сборника\SPA578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4636" y="980298"/>
            <a:ext cx="2704954" cy="2028716"/>
          </a:xfrm>
          <a:prstGeom prst="rect">
            <a:avLst/>
          </a:prstGeom>
          <a:noFill/>
        </p:spPr>
      </p:pic>
      <p:pic>
        <p:nvPicPr>
          <p:cNvPr id="2052" name="Picture 4" descr="D:\Мои документы\МЕТОДИЧЕСКИЕ МАТЕРИАЛЫ\РЕКЛАМА\ВСЕ  ОБРАЗОВАНИЕ\Фото для сборника\SPA5653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600" y="3296311"/>
            <a:ext cx="3249922" cy="229408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102758" y="2959698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ФАРМАЦИЯ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03420" y="5738771"/>
            <a:ext cx="29389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СТОМАТОЛОГИЯ 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ПРОФИЛАКТИЧЕСКАЯ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36096" y="3005864"/>
            <a:ext cx="28528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СТОМАТОЛОГИЯ ОРТОПЕДИЧЕСКАЯ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SPA5032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676079"/>
            <a:ext cx="2771996" cy="2078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949356" y="5888477"/>
            <a:ext cx="3325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ТЕХНОЛОГИЯ ЭСТЕТИЧЕСКИХ УСЛУГ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3" name="Содержимое 3" descr="F:\Стоматология ортопедическая\SPA56665.JPG"/>
          <p:cNvPicPr>
            <a:picLocks/>
          </p:cNvPicPr>
          <p:nvPr/>
        </p:nvPicPr>
        <p:blipFill>
          <a:blip r:embed="rId5" cstate="print">
            <a:lum bright="-10000"/>
          </a:blip>
          <a:srcRect/>
          <a:stretch>
            <a:fillRect/>
          </a:stretch>
        </p:blipFill>
        <p:spPr bwMode="auto">
          <a:xfrm>
            <a:off x="5508104" y="1001224"/>
            <a:ext cx="2766970" cy="19584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67635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92869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Специальность – </a:t>
            </a:r>
            <a:r>
              <a:rPr lang="ru-RU" b="1" dirty="0" smtClean="0">
                <a:solidFill>
                  <a:srgbClr val="FF0000"/>
                </a:solidFill>
              </a:rPr>
              <a:t>фармация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Квалификация - </a:t>
            </a:r>
            <a:r>
              <a:rPr lang="ru-RU" b="1" dirty="0" smtClean="0">
                <a:solidFill>
                  <a:srgbClr val="FF0000"/>
                </a:solidFill>
              </a:rPr>
              <a:t>фармацевт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110178"/>
          </a:xfrm>
        </p:spPr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Фармацевт – специалист, который знает о лекарствах все и умеет их готовить по прописи (рецепту)  врача</a:t>
            </a:r>
          </a:p>
          <a:p>
            <a:r>
              <a:rPr lang="ru-RU" b="1" dirty="0" smtClean="0">
                <a:solidFill>
                  <a:srgbClr val="00B050"/>
                </a:solidFill>
              </a:rPr>
              <a:t>Место работы: 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rgbClr val="00B050"/>
                </a:solidFill>
              </a:rPr>
              <a:t>Аптека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rgbClr val="00B050"/>
                </a:solidFill>
              </a:rPr>
              <a:t>Аптечный склад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rgbClr val="00B050"/>
                </a:solidFill>
              </a:rPr>
              <a:t>Больничная аптека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rgbClr val="00B050"/>
                </a:solidFill>
              </a:rPr>
              <a:t>Аналитическая </a:t>
            </a:r>
          </a:p>
          <a:p>
            <a:pPr>
              <a:buNone/>
            </a:pPr>
            <a:r>
              <a:rPr lang="ru-RU" b="1" dirty="0" smtClean="0">
                <a:solidFill>
                  <a:srgbClr val="00B050"/>
                </a:solidFill>
              </a:rPr>
              <a:t>    лаборатория</a:t>
            </a:r>
          </a:p>
          <a:p>
            <a:pPr>
              <a:buFontTx/>
              <a:buChar char="-"/>
            </a:pPr>
            <a:endParaRPr lang="ru-RU" dirty="0" smtClean="0"/>
          </a:p>
          <a:p>
            <a:r>
              <a:rPr lang="ru-RU" dirty="0" smtClean="0"/>
              <a:t>                             </a:t>
            </a:r>
            <a:endParaRPr lang="ru-RU" dirty="0"/>
          </a:p>
        </p:txBody>
      </p:sp>
      <p:pic>
        <p:nvPicPr>
          <p:cNvPr id="4" name="Picture 6" descr="SPA52284"/>
          <p:cNvPicPr>
            <a:picLocks noChangeAspect="1" noChangeArrowheads="1"/>
          </p:cNvPicPr>
          <p:nvPr/>
        </p:nvPicPr>
        <p:blipFill>
          <a:blip r:embed="rId2" cstate="print">
            <a:lum contrast="12000"/>
          </a:blip>
          <a:srcRect/>
          <a:stretch>
            <a:fillRect/>
          </a:stretch>
        </p:blipFill>
        <p:spPr>
          <a:xfrm>
            <a:off x="4357686" y="2500306"/>
            <a:ext cx="4565650" cy="3424237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4238846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764704"/>
            <a:ext cx="6768752" cy="5760640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7030A0"/>
                </a:solidFill>
              </a:rPr>
              <a:t>1. Отпускает посетителям аптеки лекарства</a:t>
            </a:r>
          </a:p>
          <a:p>
            <a:r>
              <a:rPr lang="ru-RU" b="1" i="1" dirty="0" smtClean="0">
                <a:solidFill>
                  <a:srgbClr val="7030A0"/>
                </a:solidFill>
              </a:rPr>
              <a:t>2.Готовит по рецепту врача нужное лекарство и проверяет его качество.</a:t>
            </a:r>
          </a:p>
          <a:p>
            <a:r>
              <a:rPr lang="ru-RU" b="1" i="1" dirty="0" smtClean="0">
                <a:solidFill>
                  <a:srgbClr val="7030A0"/>
                </a:solidFill>
              </a:rPr>
              <a:t>3. Руководит аптекой, если нет специалиста – фармацевта с высшим образованием (провизора)</a:t>
            </a:r>
          </a:p>
          <a:p>
            <a:r>
              <a:rPr lang="ru-RU" b="1" i="1" dirty="0" smtClean="0">
                <a:solidFill>
                  <a:srgbClr val="7030A0"/>
                </a:solidFill>
              </a:rPr>
              <a:t>4.Может самостоятельно организовать фармацевтическую деятельность ( открывать аптеки)</a:t>
            </a:r>
          </a:p>
          <a:p>
            <a:r>
              <a:rPr lang="ru-RU" b="1" i="1" dirty="0" smtClean="0">
                <a:solidFill>
                  <a:srgbClr val="7030A0"/>
                </a:solidFill>
              </a:rPr>
              <a:t>5Консультирует посетителей аптеки по вопросам приема и хранения лекарств</a:t>
            </a:r>
            <a:endParaRPr lang="ru-RU" b="1" i="1" dirty="0">
              <a:solidFill>
                <a:srgbClr val="7030A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ЧТО ДЕЛАЕТ ФАРМАЦЕВТ?</a:t>
            </a:r>
            <a:endParaRPr lang="ru-RU" dirty="0"/>
          </a:p>
        </p:txBody>
      </p:sp>
      <p:pic>
        <p:nvPicPr>
          <p:cNvPr id="4" name="Picture 4" descr="DSC0235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9236" y="1124744"/>
            <a:ext cx="2456113" cy="1842084"/>
          </a:xfrm>
          <a:prstGeom prst="rect">
            <a:avLst/>
          </a:prstGeom>
          <a:noFill/>
        </p:spPr>
      </p:pic>
      <p:pic>
        <p:nvPicPr>
          <p:cNvPr id="5" name="Picture 4" descr="DSC0235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06696" y="4725143"/>
            <a:ext cx="2429799" cy="18223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74258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45839"/>
            <a:ext cx="8229600" cy="762881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ЗАНЯТИЯ ПРОХОДЯТ В СПЕЦИАЛЬНО ОБОРУДОВАННЫХ ЛАБОРАТОРИЯХ</a:t>
            </a:r>
            <a:endParaRPr lang="ru-RU" sz="2800" b="1" dirty="0">
              <a:solidFill>
                <a:srgbClr val="7030A0"/>
              </a:solidFill>
            </a:endParaRPr>
          </a:p>
        </p:txBody>
      </p:sp>
      <p:pic>
        <p:nvPicPr>
          <p:cNvPr id="9" name="Рисунок 8" descr="D:\Мои документы\МЕТОДИЧЕСКИЕ МАТЕРИАЛЫ\РЕКЛАМА\ВСЕ  ОБРАЗОВАНИЕ\фотоматериалы\фармация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0728"/>
            <a:ext cx="4283968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04482" y="4797152"/>
            <a:ext cx="36750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Лаборатория технологии изготовления лекарственных форм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655" y="1181118"/>
            <a:ext cx="4533345" cy="34000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53091" y="4797152"/>
            <a:ext cx="4248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Лаборатория контроля качества лекарственных средств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5698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17578"/>
            <a:ext cx="8229600" cy="747126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     </a:t>
            </a:r>
            <a:r>
              <a:rPr lang="ru-RU" sz="3600" b="1" dirty="0" smtClean="0">
                <a:solidFill>
                  <a:srgbClr val="FF0000"/>
                </a:solidFill>
              </a:rPr>
              <a:t>СРОКИ  ОБУЧЕНИЯ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4357694"/>
            <a:ext cx="86439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Blip>
                <a:blip r:embed="rId2"/>
              </a:buBlip>
            </a:pP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" y="1411675"/>
            <a:ext cx="4998736" cy="3332491"/>
          </a:xfrm>
          <a:prstGeom prst="rect">
            <a:avLst/>
          </a:prstGeom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932040" y="1176629"/>
            <a:ext cx="4211960" cy="438912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На базе 9 класса – 3 г 10 </a:t>
            </a:r>
            <a:r>
              <a:rPr lang="ru-RU" sz="3600" b="1" dirty="0" err="1" smtClean="0">
                <a:solidFill>
                  <a:srgbClr val="7030A0"/>
                </a:solidFill>
              </a:rPr>
              <a:t>мес</a:t>
            </a:r>
            <a:endParaRPr lang="ru-RU" sz="3600" b="1" dirty="0" smtClean="0">
              <a:solidFill>
                <a:srgbClr val="7030A0"/>
              </a:solidFill>
            </a:endParaRPr>
          </a:p>
          <a:p>
            <a:endParaRPr lang="ru-RU" sz="3600" b="1" dirty="0">
              <a:solidFill>
                <a:srgbClr val="7030A0"/>
              </a:solidFill>
            </a:endParaRPr>
          </a:p>
          <a:p>
            <a:r>
              <a:rPr lang="ru-RU" sz="3600" b="1" dirty="0" smtClean="0">
                <a:solidFill>
                  <a:srgbClr val="7030A0"/>
                </a:solidFill>
              </a:rPr>
              <a:t>На базе 11 класса – 2г 10 </a:t>
            </a:r>
            <a:r>
              <a:rPr lang="ru-RU" sz="3600" b="1" dirty="0" err="1" smtClean="0">
                <a:solidFill>
                  <a:srgbClr val="7030A0"/>
                </a:solidFill>
              </a:rPr>
              <a:t>мес</a:t>
            </a:r>
            <a:endParaRPr lang="ru-RU" sz="3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0564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790</TotalTime>
  <Words>603</Words>
  <Application>Microsoft Office PowerPoint</Application>
  <PresentationFormat>Экран (4:3)</PresentationFormat>
  <Paragraphs>140</Paragraphs>
  <Slides>33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43" baseType="lpstr">
      <vt:lpstr>Arial</vt:lpstr>
      <vt:lpstr>Arial Black</vt:lpstr>
      <vt:lpstr>Bahnschrift Condensed</vt:lpstr>
      <vt:lpstr>Calibri</vt:lpstr>
      <vt:lpstr>Comic Sans MS</vt:lpstr>
      <vt:lpstr>Constantia</vt:lpstr>
      <vt:lpstr>Times New Roman</vt:lpstr>
      <vt:lpstr>Wingdings</vt:lpstr>
      <vt:lpstr>Wingdings 2</vt:lpstr>
      <vt:lpstr>Поток</vt:lpstr>
      <vt:lpstr>ЧАСТНОЕ ПРОФЕССИОНАЛЬНОЕ   ОБРАЗОВАТЕЛЬНОЕ  УЧРЕЖДЕНИЕ ИВАНОВСКИЙ ФАРМАЦЕВТИЧЕСКИЙ КОЛЛЕДЖ</vt:lpstr>
      <vt:lpstr>Адрес: г. Иваново, пер. Березниковский, д.4</vt:lpstr>
      <vt:lpstr>УЧЕБНАЯ  БАЗА</vt:lpstr>
      <vt:lpstr>Социальная структура</vt:lpstr>
      <vt:lpstr>В колледже можно получить следующие специальности</vt:lpstr>
      <vt:lpstr>Специальность – фармация Квалификация - фармацевт</vt:lpstr>
      <vt:lpstr>ЧТО ДЕЛАЕТ ФАРМАЦЕВТ?</vt:lpstr>
      <vt:lpstr>ЗАНЯТИЯ ПРОХОДЯТ В СПЕЦИАЛЬНО ОБОРУДОВАННЫХ ЛАБОРАТОРИЯХ</vt:lpstr>
      <vt:lpstr>     СРОКИ  ОБУЧЕНИЯ</vt:lpstr>
      <vt:lpstr>Учебно-производственные базы для специальности Фармация: аптечная сеть колледжа</vt:lpstr>
      <vt:lpstr> ПУТЬ В ФАРМАЦИЮ:</vt:lpstr>
      <vt:lpstr>  Специальность ТЕХНОЛОГИЯ  ЭСТЕТИЧЕСКИХ УСЛУГ</vt:lpstr>
      <vt:lpstr>Квалификация</vt:lpstr>
      <vt:lpstr>ЧТО делает специалист в области прикладной эстетики? </vt:lpstr>
      <vt:lpstr>Профессии</vt:lpstr>
      <vt:lpstr>Учебно-производственная база ИФК –  Центр красоты и здоровья «Beautyfarm» </vt:lpstr>
      <vt:lpstr>Преимущества специальности   Технология эстетических услуг</vt:lpstr>
      <vt:lpstr>Специальность: Стоматология ортопедическая </vt:lpstr>
      <vt:lpstr>Рабочее место зубного техника</vt:lpstr>
      <vt:lpstr>Что делает зубной техник?</vt:lpstr>
      <vt:lpstr>Разнообразие зубных протезов</vt:lpstr>
      <vt:lpstr>Презентация PowerPoint</vt:lpstr>
      <vt:lpstr>Презентация PowerPoint</vt:lpstr>
      <vt:lpstr>Специальность:  Стоматология профилактическая</vt:lpstr>
      <vt:lpstr>В чем заключается работа  гигиениста  стоматологического?</vt:lpstr>
      <vt:lpstr>ПРОФЕССИОНАЛЬНАЯ ДЕЯТЕЛЬНОСТЬ</vt:lpstr>
      <vt:lpstr>Рабочее место гигиениста – стоматологический кабинет</vt:lpstr>
      <vt:lpstr>УЧЕБА</vt:lpstr>
      <vt:lpstr>Учебная и учебно-производственная практика</vt:lpstr>
      <vt:lpstr>Презентация PowerPoint</vt:lpstr>
      <vt:lpstr>Презентация PowerPoint</vt:lpstr>
      <vt:lpstr>Презентация PowerPoint</vt:lpstr>
      <vt:lpstr>СТУДЕНТ  ИФК  СЕГОДНЯ-  ВОСТРЕБОВАННЫЙ СПЕЦИАЛИСТ  ЗАВТРА  </vt:lpstr>
    </vt:vector>
  </TitlesOfParts>
  <Company>ИФК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НЕГОСУДАРСТВЕННОЕ  ОБРАЗОВАТЕЛЬНОЕ  УЧРЕЖДЕНИЕ ИВАНОВСКИЙ ФАРМАЦЕВТИЧЕСКИЙ КОЛЛЕДЖ</dc:title>
  <dc:creator>Жанна</dc:creator>
  <cp:lastModifiedBy>User</cp:lastModifiedBy>
  <cp:revision>89</cp:revision>
  <dcterms:created xsi:type="dcterms:W3CDTF">2011-12-05T07:02:26Z</dcterms:created>
  <dcterms:modified xsi:type="dcterms:W3CDTF">2021-02-09T10:22:10Z</dcterms:modified>
</cp:coreProperties>
</file>